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8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5" r:id="rId6"/>
    <p:sldId id="372" r:id="rId7"/>
    <p:sldId id="371" r:id="rId8"/>
    <p:sldId id="365" r:id="rId9"/>
    <p:sldId id="373" r:id="rId10"/>
    <p:sldId id="37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elvetica Neue Light" panose="02000403000000020004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C24"/>
    <a:srgbClr val="7030A0"/>
    <a:srgbClr val="A9D18E"/>
    <a:srgbClr val="9DC3E6"/>
    <a:srgbClr val="FFE69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72"/>
    <p:restoredTop sz="82585"/>
  </p:normalViewPr>
  <p:slideViewPr>
    <p:cSldViewPr snapToGrid="0">
      <p:cViewPr varScale="1">
        <p:scale>
          <a:sx n="105" d="100"/>
          <a:sy n="105" d="100"/>
        </p:scale>
        <p:origin x="7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 sz="1400"/>
            </a:pPr>
            <a:r>
              <a:rPr lang="en-US" dirty="0"/>
              <a:t>Share a bit about DevelopIntelligence</a:t>
            </a:r>
          </a:p>
          <a:p>
            <a:pPr>
              <a:defRPr sz="1400"/>
            </a:pPr>
            <a:r>
              <a:rPr lang="en-US" dirty="0"/>
              <a:t>- As developers you want to learn!</a:t>
            </a:r>
          </a:p>
          <a:p>
            <a:pPr>
              <a:defRPr sz="1400"/>
            </a:pPr>
            <a:r>
              <a:rPr lang="en-US" dirty="0"/>
              <a:t>- As a corporation you want your developers to align their learning with your business goals.</a:t>
            </a:r>
          </a:p>
          <a:p>
            <a:pPr>
              <a:defRPr sz="1400"/>
            </a:pPr>
            <a:r>
              <a:rPr lang="en-US" dirty="0"/>
              <a:t>- That’s where we come in… Keeping developers current, bringing others up-to-speed … all aimed at moving your business forward!</a:t>
            </a:r>
          </a:p>
          <a:p>
            <a:pPr>
              <a:defRPr sz="1400"/>
            </a:pPr>
            <a:r>
              <a:rPr lang="en-US" dirty="0"/>
              <a:t>- We started in 2003 by a Sun Microsystems developer that wanted to help developers level-up and see business better leverage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 sz="1400"/>
            </a:pPr>
            <a:r>
              <a:rPr lang="en-US" dirty="0"/>
              <a:t>Areas of DevelopIntelligence expertise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DevOps: Ansible / Jenkins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 err="1"/>
              <a:t>BigData</a:t>
            </a:r>
            <a:r>
              <a:rPr lang="en-US" dirty="0"/>
              <a:t>: Hadoop / Cassandra / Spark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Machine Learning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Front-end: React / Angular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Cloud: AWS / Azure / Google Cloud</a:t>
            </a:r>
          </a:p>
          <a:p>
            <a:pPr>
              <a:defRPr sz="1400"/>
            </a:pPr>
            <a:r>
              <a:rPr lang="en-US" dirty="0"/>
              <a:t>- Started as a Java shop -&gt; keep growing -&gt; haven’t looked back</a:t>
            </a:r>
          </a:p>
          <a:p>
            <a:pPr>
              <a:defRPr sz="1400"/>
            </a:pPr>
            <a:r>
              <a:rPr lang="en-US" dirty="0"/>
              <a:t>- Our specialty is hiring expert practitioners that can come alongside teams and teach them how to move forward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64aa0a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5664aa0a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300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lot of material to cover and I have clearly added notes to most of the slides.  I encourage discussions to happen around items that interest you! This class if for your Org on how it can be beneficial to you.  </a:t>
            </a:r>
          </a:p>
          <a:p>
            <a:endParaRPr lang="en-US" dirty="0"/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 pledge to:</a:t>
            </a:r>
            <a:endParaRPr lang="en-US" b="0" dirty="0">
              <a:effectLst/>
            </a:endParaRP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Make this as interesting and interactive as possible</a:t>
            </a: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Ask questions in order to stimulate discussion</a:t>
            </a: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 whatever resources I have at hand to explain the material</a:t>
            </a:r>
          </a:p>
          <a:p>
            <a:pPr lvl="1" rtl="0"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Try my best to manage verbal responses so that everyone who wants to speak can do so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 an on-screen timer for breaks so you know when to be back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64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19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4827990" y="1055915"/>
            <a:ext cx="7305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>
            <a:noAutofit/>
          </a:bodyPr>
          <a:lstStyle/>
          <a:p>
            <a:pPr marL="72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sz="3200" i="1"/>
              <a:t>WELCOME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539D-71A6-C649-AD7B-0DF9FF84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DD65-0BE4-0549-9487-C93485595C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436FE5-988F-C946-B9B3-6D5B213AD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584518"/>
              </p:ext>
            </p:extLst>
          </p:nvPr>
        </p:nvGraphicFramePr>
        <p:xfrm>
          <a:off x="399871" y="1373519"/>
          <a:ext cx="11221569" cy="531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0523">
                  <a:extLst>
                    <a:ext uri="{9D8B030D-6E8A-4147-A177-3AD203B41FA5}">
                      <a16:colId xmlns:a16="http://schemas.microsoft.com/office/drawing/2014/main" val="2792419387"/>
                    </a:ext>
                  </a:extLst>
                </a:gridCol>
                <a:gridCol w="3740523">
                  <a:extLst>
                    <a:ext uri="{9D8B030D-6E8A-4147-A177-3AD203B41FA5}">
                      <a16:colId xmlns:a16="http://schemas.microsoft.com/office/drawing/2014/main" val="2599255375"/>
                    </a:ext>
                  </a:extLst>
                </a:gridCol>
                <a:gridCol w="3740523">
                  <a:extLst>
                    <a:ext uri="{9D8B030D-6E8A-4147-A177-3AD203B41FA5}">
                      <a16:colId xmlns:a16="http://schemas.microsoft.com/office/drawing/2014/main" val="1491897191"/>
                    </a:ext>
                  </a:extLst>
                </a:gridCol>
              </a:tblGrid>
              <a:tr h="3481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Day 1 </a:t>
                      </a:r>
                    </a:p>
                    <a:p>
                      <a:pPr algn="ctr"/>
                      <a:r>
                        <a:rPr lang="en-US" sz="18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Intro and Fundamentals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7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Day 2</a:t>
                      </a:r>
                    </a:p>
                    <a:p>
                      <a:pPr algn="ctr"/>
                      <a:r>
                        <a:rPr lang="en-US" sz="18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Advanced SQL Intensive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7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Day 3</a:t>
                      </a:r>
                    </a:p>
                    <a:p>
                      <a:pPr algn="ctr"/>
                      <a:r>
                        <a:rPr lang="en-US" sz="18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Tools to Support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7C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25906"/>
                  </a:ext>
                </a:extLst>
              </a:tr>
              <a:tr h="565027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Introduction to Data Engineering part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Execution Plans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Snowflake review plus clustering and micro-partitions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66115"/>
                  </a:ext>
                </a:extLst>
              </a:tr>
              <a:tr h="565027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1 : Working with your Product Owner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3 : Concurrency and query Caching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7 : Clustering and Micro-Partitions under the hood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945886"/>
                  </a:ext>
                </a:extLst>
              </a:tr>
              <a:tr h="342109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Introduction to Data Engineering part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SQL Select and all that follows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Transforming and dbt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7024"/>
                  </a:ext>
                </a:extLst>
              </a:tr>
              <a:tr h="802933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2 : Using what you learned from your product owner to design your 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4 : Fix a Query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8 : </a:t>
                      </a:r>
                      <a:r>
                        <a:rPr lang="en-US" sz="1400" b="0" i="0" dirty="0" err="1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dbt</a:t>
                      </a:r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 models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36055"/>
                  </a:ext>
                </a:extLst>
              </a:tr>
              <a:tr h="565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AWS and Cloud Fundamentals</a:t>
                      </a:r>
                    </a:p>
                    <a:p>
                      <a:endParaRPr lang="en-US" sz="14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Efficiency in multi-table queries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Optimizing reporting and other tools to increase 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32799"/>
                  </a:ext>
                </a:extLst>
              </a:tr>
              <a:tr h="2941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Fun Lab : Jeoparty! – overview of what you learned round 1</a:t>
                      </a:r>
                    </a:p>
                    <a:p>
                      <a:endParaRPr lang="en-US" sz="14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5 : CTEs and recursive CTEs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Lab 9 : </a:t>
                      </a:r>
                      <a:r>
                        <a:rPr lang="en-US" sz="1400" b="0" i="0" dirty="0" err="1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dbt</a:t>
                      </a:r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 tests and other items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05343"/>
                  </a:ext>
                </a:extLst>
              </a:tr>
              <a:tr h="342109">
                <a:tc>
                  <a:txBody>
                    <a:bodyPr/>
                    <a:lstStyle/>
                    <a:p>
                      <a:endParaRPr lang="en-US" sz="1400" b="0" i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Updating Tables &amp; Continuous data protection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208186"/>
                  </a:ext>
                </a:extLst>
              </a:tr>
              <a:tr h="759200">
                <a:tc>
                  <a:txBody>
                    <a:bodyPr/>
                    <a:lstStyle/>
                    <a:p>
                      <a:endParaRPr lang="en-US" sz="14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Fun Lab : Jeoparty – double Jeopardy of what you learned round 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871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84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3522231"/>
            <a:ext cx="12192000" cy="30046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/>
              <a:t>An Overview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864421" y="3896940"/>
            <a:ext cx="57292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…Impacts you daily.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882433" y="4483025"/>
            <a:ext cx="57292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When you talk on the phone, watch a movie, connect with friends on social media, drive a car, fly on a plane, pay with a credit card, shop online, and order a latte with your mobile app, you are interacting with technology developed by one of our customers.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874185" y="1763874"/>
            <a:ext cx="362902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Our purpose…</a:t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858621" y="2286019"/>
            <a:ext cx="48863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help organizations learn and adopt new technologies. 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" name="Google Shape;82;p17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89" y="1783709"/>
            <a:ext cx="607139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8568857" y="3650718"/>
            <a:ext cx="21722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2018 alone...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9937" y="4199985"/>
            <a:ext cx="3833092" cy="219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/>
              <a:t>Technologies we cover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F7EA53-86FF-5E44-9A95-D12EE77A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" y="0"/>
            <a:ext cx="12192000" cy="6506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</a:pPr>
            <a:r>
              <a:rPr lang="en-US">
                <a:solidFill>
                  <a:srgbClr val="3F3F3F"/>
                </a:solidFill>
              </a:rPr>
              <a:t>Our Practitioners</a:t>
            </a:r>
            <a:endParaRPr/>
          </a:p>
        </p:txBody>
      </p:sp>
      <p:pic>
        <p:nvPicPr>
          <p:cNvPr id="97" name="Google Shape;97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683158" y="1537400"/>
            <a:ext cx="13284900" cy="46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950426" y="1890940"/>
            <a:ext cx="2732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250 best selling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books authored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673385" y="2940455"/>
            <a:ext cx="2605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9+ years of training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experience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228631" y="3990716"/>
            <a:ext cx="2605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750,000 practitioner led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hours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8277919" y="1891114"/>
            <a:ext cx="2730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150 engagements speaking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 industry conferences 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8708931" y="2952408"/>
            <a:ext cx="2605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 17 years of industry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experience per instructor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8186778" y="3977269"/>
            <a:ext cx="2730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125 certifications in leading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technologies 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6408522" y="5331630"/>
            <a:ext cx="266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95% instructor satisfaction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960000" y="293107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dirty="0"/>
              <a:t>About the instructors</a:t>
            </a:r>
            <a:endParaRPr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5" name="Picture 4" descr="A person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AB6DA2DE-62E3-3841-9FEF-FACD6A82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1511300"/>
            <a:ext cx="584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AE10-517D-DD44-9399-F1E7C899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F8134-9313-DE44-B114-81B81BFBF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2DFAD-2BAE-B646-AF62-549F29BBAC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A19198-850A-2A43-B561-23AB42E6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4" y="-23726"/>
            <a:ext cx="12192000" cy="64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0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DDD1-AD48-9040-87D4-0B48B0E86F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creenshot of a person&#10;&#10;Description automatically generated">
            <a:extLst>
              <a:ext uri="{FF2B5EF4-FFF2-40B4-BE49-F238E27FC236}">
                <a16:creationId xmlns:a16="http://schemas.microsoft.com/office/drawing/2014/main" id="{577ED3FD-DAB9-1E46-968D-3F13D454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4" y="0"/>
            <a:ext cx="12192000" cy="64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4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DC18-8293-8247-A3EF-82C63BFD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 Approach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16DFE-83C9-C845-9770-5105E225C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664" y="1475232"/>
            <a:ext cx="4755936" cy="4668000"/>
          </a:xfrm>
        </p:spPr>
        <p:txBody>
          <a:bodyPr/>
          <a:lstStyle/>
          <a:p>
            <a:r>
              <a:rPr lang="en-US" dirty="0"/>
              <a:t>Revisiting content to get a better understanding </a:t>
            </a:r>
          </a:p>
          <a:p>
            <a:r>
              <a:rPr lang="en-US" dirty="0"/>
              <a:t>Increasing difficulty each time</a:t>
            </a:r>
          </a:p>
          <a:p>
            <a:endParaRPr lang="en-US" dirty="0"/>
          </a:p>
          <a:p>
            <a:r>
              <a:rPr lang="en-US" dirty="0"/>
              <a:t>If I am going too </a:t>
            </a:r>
            <a:r>
              <a:rPr lang="en-US" b="1" dirty="0"/>
              <a:t>fast</a:t>
            </a:r>
            <a:r>
              <a:rPr lang="en-US" dirty="0"/>
              <a:t> please let me know </a:t>
            </a:r>
          </a:p>
          <a:p>
            <a:r>
              <a:rPr lang="en-US" dirty="0"/>
              <a:t>Please ask questions</a:t>
            </a:r>
          </a:p>
          <a:p>
            <a:r>
              <a:rPr lang="en-US" dirty="0"/>
              <a:t>I encourage discussions on items that interest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DC941-62D3-4848-A284-D9E9F4308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082AC-3087-E34E-980C-19FB80217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088" y="1047172"/>
            <a:ext cx="5582415" cy="56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57F4-D1BE-9646-B499-A73039C0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FD8EC-0533-B046-BADE-FF343E50B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dirty="0"/>
              <a:t>There is a lot of content and techniques that are provided in the course</a:t>
            </a:r>
          </a:p>
          <a:p>
            <a:pPr marL="76200" indent="0" algn="ctr">
              <a:buNone/>
            </a:pPr>
            <a:endParaRPr lang="en-US" sz="3200" b="1" dirty="0"/>
          </a:p>
          <a:p>
            <a:pPr marL="76200" indent="0" algn="ctr">
              <a:buNone/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The Goal </a:t>
            </a:r>
            <a:r>
              <a:rPr lang="en-US" dirty="0"/>
              <a:t>of the course is not for you to know every single item inside and out but </a:t>
            </a:r>
            <a:r>
              <a:rPr lang="en-US" sz="3600" dirty="0"/>
              <a:t>to see </a:t>
            </a:r>
            <a:r>
              <a:rPr lang="en-US" sz="3600" dirty="0">
                <a:solidFill>
                  <a:srgbClr val="00B0F0"/>
                </a:solidFill>
              </a:rPr>
              <a:t>how they work together </a:t>
            </a:r>
            <a:r>
              <a:rPr lang="en-US" sz="3600" dirty="0"/>
              <a:t>an</a:t>
            </a:r>
            <a:r>
              <a:rPr lang="en-US" sz="3200" dirty="0"/>
              <a:t>d </a:t>
            </a:r>
            <a:r>
              <a:rPr lang="en-US" sz="3600" dirty="0">
                <a:solidFill>
                  <a:srgbClr val="0070C0"/>
                </a:solidFill>
              </a:rPr>
              <a:t>how you can utilize them to work for your organization</a:t>
            </a:r>
            <a:r>
              <a:rPr lang="en-US" dirty="0"/>
              <a:t>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BEC3-B9A8-BC4A-BD14-824EC6D121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65865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44649</TotalTime>
  <Words>627</Words>
  <Application>Microsoft Macintosh PowerPoint</Application>
  <PresentationFormat>Widescreen</PresentationFormat>
  <Paragraphs>93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Arial</vt:lpstr>
      <vt:lpstr>Helvetica Neue Light</vt:lpstr>
      <vt:lpstr>DI Template</vt:lpstr>
      <vt:lpstr>WELCOME</vt:lpstr>
      <vt:lpstr>An Overview</vt:lpstr>
      <vt:lpstr>Technologies we cover</vt:lpstr>
      <vt:lpstr>Our Practitioners</vt:lpstr>
      <vt:lpstr>About the instructors</vt:lpstr>
      <vt:lpstr>PowerPoint Presentation</vt:lpstr>
      <vt:lpstr>PowerPoint Presentation</vt:lpstr>
      <vt:lpstr>Spiral Approach </vt:lpstr>
      <vt:lpstr>Overall Objective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cp:lastModifiedBy>Nakayama, Kerry</cp:lastModifiedBy>
  <cp:revision>139</cp:revision>
  <dcterms:modified xsi:type="dcterms:W3CDTF">2020-08-05T22:29:35Z</dcterms:modified>
</cp:coreProperties>
</file>